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66" r:id="rId4"/>
    <p:sldId id="267" r:id="rId5"/>
    <p:sldId id="268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56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82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948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4209" y="1253972"/>
            <a:ext cx="10916277" cy="491562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4378" y="358091"/>
            <a:ext cx="1997140" cy="65888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25084" y="2468298"/>
            <a:ext cx="9341830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25084" y="3753318"/>
            <a:ext cx="934183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396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43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394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58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102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71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61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7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048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EEB32-77C2-4972-85AF-6BD31250A28F}" type="datetimeFigureOut">
              <a:rPr lang="ru-RU" smtClean="0"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00EBC-893A-40DB-9F3B-CB82B0537F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78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9969" y="2454031"/>
            <a:ext cx="8930569" cy="1282483"/>
          </a:xfrm>
          <a:prstGeom prst="rect">
            <a:avLst/>
          </a:prstGeom>
        </p:spPr>
        <p:txBody>
          <a:bodyPr vert="horz" wrap="square" lIns="0" tIns="88980" rIns="0" bIns="0" rtlCol="0">
            <a:spAutoFit/>
          </a:bodyPr>
          <a:lstStyle/>
          <a:p>
            <a:pPr marL="10851" marR="4340">
              <a:lnSpc>
                <a:spcPts val="3076"/>
              </a:lnSpc>
              <a:spcBef>
                <a:spcPts val="700"/>
              </a:spcBef>
            </a:pPr>
            <a:r>
              <a:rPr lang="ru-RU" sz="3076" spc="-21" dirty="0" smtClean="0">
                <a:solidFill>
                  <a:srgbClr val="FFFFFF"/>
                </a:solidFill>
                <a:latin typeface="Microsoft Sans Serif"/>
                <a:cs typeface="Microsoft Sans Serif"/>
              </a:rPr>
              <a:t>Муниципальный этап всероссийской олимпиады школьников как форма федеральных и муниципальных мониторингов</a:t>
            </a:r>
            <a:endParaRPr sz="3076" dirty="0">
              <a:latin typeface="Microsoft Sans Serif"/>
              <a:cs typeface="Microsoft Sans Serif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451" y="257695"/>
            <a:ext cx="2568633" cy="9393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677" y="117711"/>
            <a:ext cx="7065876" cy="1219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2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37701" y="1779324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Доля обучающихся от общего количества обучающихся в регионе, принявших участие в мероприятиях по выявлению, поддержке и развитию способностей и талантов </a:t>
            </a:r>
            <a:r>
              <a:rPr lang="ru-RU" sz="2400" b="1" dirty="0" smtClean="0">
                <a:solidFill>
                  <a:srgbClr val="002060"/>
                </a:solidFill>
              </a:rPr>
              <a:t>у детей </a:t>
            </a:r>
            <a:r>
              <a:rPr lang="ru-RU" sz="2400" b="1" smtClean="0">
                <a:solidFill>
                  <a:srgbClr val="002060"/>
                </a:solidFill>
              </a:rPr>
              <a:t>и молодежи, </a:t>
            </a:r>
            <a:r>
              <a:rPr lang="ru-RU" sz="2400" b="1" dirty="0" smtClean="0">
                <a:solidFill>
                  <a:srgbClr val="002060"/>
                </a:solidFill>
              </a:rPr>
              <a:t>в том числе в этапах всероссийской олимпиады школьников:</a:t>
            </a:r>
          </a:p>
          <a:p>
            <a:pPr algn="just"/>
            <a:r>
              <a:rPr lang="ru-RU" sz="2000" b="1" dirty="0" smtClean="0">
                <a:solidFill>
                  <a:schemeClr val="accent1"/>
                </a:solidFill>
              </a:rPr>
              <a:t>Единая автоматизированная информационная система </a:t>
            </a:r>
            <a:r>
              <a:rPr lang="ru-RU" sz="2000" b="1" dirty="0">
                <a:solidFill>
                  <a:schemeClr val="accent1"/>
                </a:solidFill>
              </a:rPr>
              <a:t>сбора и анализа данных по организациям, программам, мероприятиям дополнительного образования </a:t>
            </a:r>
            <a:r>
              <a:rPr lang="ru-RU" sz="2000" b="1" dirty="0" smtClean="0">
                <a:solidFill>
                  <a:schemeClr val="accent1"/>
                </a:solidFill>
              </a:rPr>
              <a:t>и </a:t>
            </a:r>
            <a:r>
              <a:rPr lang="ru-RU" sz="2000" b="1" dirty="0">
                <a:solidFill>
                  <a:schemeClr val="accent1"/>
                </a:solidFill>
              </a:rPr>
              <a:t>основным статистическим показателям охвата детей дополнительным образованием </a:t>
            </a:r>
            <a:r>
              <a:rPr lang="ru-RU" sz="2000" b="1" dirty="0" smtClean="0">
                <a:solidFill>
                  <a:schemeClr val="accent1"/>
                </a:solidFill>
              </a:rPr>
              <a:t>в </a:t>
            </a:r>
            <a:r>
              <a:rPr lang="ru-RU" sz="2000" b="1" dirty="0">
                <a:solidFill>
                  <a:schemeClr val="accent1"/>
                </a:solidFill>
              </a:rPr>
              <a:t>субъектах Российской Федерации </a:t>
            </a:r>
            <a:r>
              <a:rPr lang="ru-RU" sz="2000" b="1" dirty="0" smtClean="0">
                <a:solidFill>
                  <a:schemeClr val="accent1"/>
                </a:solidFill>
              </a:rPr>
              <a:t>(ЕАИС ДО), </a:t>
            </a:r>
            <a:r>
              <a:rPr lang="ru-RU" sz="2000" b="1" dirty="0" smtClean="0">
                <a:solidFill>
                  <a:schemeClr val="accent2"/>
                </a:solidFill>
              </a:rPr>
              <a:t>ежемесячно;</a:t>
            </a:r>
            <a:endParaRPr lang="ru-RU" sz="2000" b="1" dirty="0" smtClean="0">
              <a:solidFill>
                <a:schemeClr val="accent1"/>
              </a:solidFill>
            </a:endParaRPr>
          </a:p>
          <a:p>
            <a:pPr algn="just"/>
            <a:r>
              <a:rPr lang="ru-RU" sz="2000" b="1" dirty="0">
                <a:solidFill>
                  <a:schemeClr val="tx2"/>
                </a:solidFill>
              </a:rPr>
              <a:t>п</a:t>
            </a:r>
            <a:r>
              <a:rPr lang="ru-RU" sz="2000" b="1" dirty="0" smtClean="0">
                <a:solidFill>
                  <a:schemeClr val="tx2"/>
                </a:solidFill>
              </a:rPr>
              <a:t>оказатель «Эффективность </a:t>
            </a:r>
            <a:r>
              <a:rPr lang="ru-RU" sz="2000" b="1" dirty="0">
                <a:solidFill>
                  <a:schemeClr val="tx2"/>
                </a:solidFill>
              </a:rPr>
              <a:t>системы выявления, поддержки и развития способностей и талантов у детей и молодежи, </a:t>
            </a:r>
            <a:r>
              <a:rPr lang="ru-RU" sz="2000" b="1" dirty="0" smtClean="0">
                <a:solidFill>
                  <a:schemeClr val="tx2"/>
                </a:solidFill>
              </a:rPr>
              <a:t>утвержденный </a:t>
            </a:r>
            <a:r>
              <a:rPr lang="ru-RU" sz="2000" b="1" dirty="0">
                <a:solidFill>
                  <a:schemeClr val="tx2"/>
                </a:solidFill>
              </a:rPr>
              <a:t>постановлением Правительства Российской Федерации от 03.04.2021 № </a:t>
            </a:r>
            <a:r>
              <a:rPr lang="ru-RU" sz="2000" b="1" dirty="0" smtClean="0">
                <a:solidFill>
                  <a:schemeClr val="tx2"/>
                </a:solidFill>
              </a:rPr>
              <a:t>542; </a:t>
            </a:r>
            <a:r>
              <a:rPr lang="ru-RU" sz="2000" b="1" dirty="0" smtClean="0">
                <a:solidFill>
                  <a:schemeClr val="accent2"/>
                </a:solidFill>
              </a:rPr>
              <a:t>ежеквартально, источники: ЕАИС ДО, ГИР</a:t>
            </a:r>
            <a:endParaRPr lang="ru-RU" sz="2000" b="1" dirty="0">
              <a:solidFill>
                <a:schemeClr val="accent1"/>
              </a:solidFill>
            </a:endParaRPr>
          </a:p>
          <a:p>
            <a:pPr algn="just"/>
            <a:endParaRPr lang="ru-RU" sz="20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20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2000" b="1" dirty="0">
              <a:solidFill>
                <a:srgbClr val="002060"/>
              </a:solidFill>
            </a:endParaRPr>
          </a:p>
          <a:p>
            <a:endParaRPr lang="ru-RU" sz="2000" b="1" dirty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endParaRPr lang="ru-RU" sz="2000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838200" y="365125"/>
            <a:ext cx="6203462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Федеральный уровень 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5410" y="253043"/>
            <a:ext cx="2328874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030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37701" y="1779323"/>
            <a:ext cx="10515600" cy="45589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Соблюдение порядка проведения всероссийской олимпиады школьников:</a:t>
            </a:r>
          </a:p>
          <a:p>
            <a:pPr marL="0" indent="0" algn="just">
              <a:buNone/>
            </a:pPr>
            <a:endParaRPr lang="ru-RU" sz="2400" b="1" dirty="0">
              <a:solidFill>
                <a:srgbClr val="002060"/>
              </a:solidFill>
            </a:endParaRPr>
          </a:p>
          <a:p>
            <a:pPr algn="just"/>
            <a:r>
              <a:rPr lang="ru-RU" sz="2000" b="1" dirty="0" smtClean="0">
                <a:solidFill>
                  <a:schemeClr val="accent1"/>
                </a:solidFill>
              </a:rPr>
              <a:t>приказ Министерства просвещения Российской Федерации от 27.11.2020 № 678 </a:t>
            </a:r>
            <a:br>
              <a:rPr lang="ru-RU" sz="2000" b="1" dirty="0" smtClean="0">
                <a:solidFill>
                  <a:schemeClr val="accent1"/>
                </a:solidFill>
              </a:rPr>
            </a:br>
            <a:r>
              <a:rPr lang="ru-RU" sz="2000" b="1" dirty="0" smtClean="0">
                <a:solidFill>
                  <a:schemeClr val="accent1"/>
                </a:solidFill>
              </a:rPr>
              <a:t>«Об утверждении Порядка проведения всероссийской олимпиады школьников»;</a:t>
            </a:r>
          </a:p>
          <a:p>
            <a:pPr algn="just"/>
            <a:endParaRPr lang="ru-RU" sz="2000" b="1" dirty="0" smtClean="0">
              <a:solidFill>
                <a:schemeClr val="accent1"/>
              </a:solidFill>
            </a:endParaRPr>
          </a:p>
          <a:p>
            <a:pPr algn="just"/>
            <a:r>
              <a:rPr lang="ru-RU" sz="2000" b="1" dirty="0" smtClean="0">
                <a:solidFill>
                  <a:schemeClr val="tx2"/>
                </a:solidFill>
              </a:rPr>
              <a:t>приказ </a:t>
            </a:r>
            <a:r>
              <a:rPr lang="ru-RU" sz="2000" b="1" dirty="0">
                <a:solidFill>
                  <a:schemeClr val="tx2"/>
                </a:solidFill>
              </a:rPr>
              <a:t>Министерства образования и молодежной политики Свердловской области </a:t>
            </a:r>
            <a:br>
              <a:rPr lang="ru-RU" sz="2000" b="1" dirty="0">
                <a:solidFill>
                  <a:schemeClr val="tx2"/>
                </a:solidFill>
              </a:rPr>
            </a:br>
            <a:r>
              <a:rPr lang="ru-RU" sz="2000" b="1" dirty="0">
                <a:solidFill>
                  <a:schemeClr val="tx2"/>
                </a:solidFill>
              </a:rPr>
              <a:t>от </a:t>
            </a:r>
            <a:r>
              <a:rPr lang="ru-RU" sz="2000" b="1" dirty="0" smtClean="0">
                <a:solidFill>
                  <a:schemeClr val="tx2"/>
                </a:solidFill>
              </a:rPr>
              <a:t>06.09.2022 </a:t>
            </a:r>
            <a:r>
              <a:rPr lang="ru-RU" sz="2000" b="1" dirty="0">
                <a:solidFill>
                  <a:schemeClr val="tx2"/>
                </a:solidFill>
              </a:rPr>
              <a:t>№ </a:t>
            </a:r>
            <a:r>
              <a:rPr lang="ru-RU" sz="2000" b="1" dirty="0" smtClean="0">
                <a:solidFill>
                  <a:schemeClr val="tx2"/>
                </a:solidFill>
              </a:rPr>
              <a:t>832-Д </a:t>
            </a:r>
            <a:r>
              <a:rPr lang="ru-RU" sz="2000" b="1" dirty="0">
                <a:solidFill>
                  <a:schemeClr val="tx2"/>
                </a:solidFill>
              </a:rPr>
              <a:t>«Об организации и проведении </a:t>
            </a:r>
            <a:r>
              <a:rPr lang="ru-RU" sz="2000" b="1" dirty="0" smtClean="0">
                <a:solidFill>
                  <a:schemeClr val="tx2"/>
                </a:solidFill>
              </a:rPr>
              <a:t>школьного </a:t>
            </a:r>
            <a:r>
              <a:rPr lang="ru-RU" sz="2000" b="1" dirty="0">
                <a:solidFill>
                  <a:schemeClr val="tx2"/>
                </a:solidFill>
              </a:rPr>
              <a:t>этапа всероссийской олимпиады школьников в Свердловской области в 2022/2023 учебном году»</a:t>
            </a:r>
            <a:endParaRPr lang="ru-RU" sz="2000" b="1" dirty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ru-RU" sz="2000" b="1" dirty="0" smtClean="0">
              <a:solidFill>
                <a:schemeClr val="accent1"/>
              </a:solidFill>
            </a:endParaRPr>
          </a:p>
          <a:p>
            <a:pPr algn="just"/>
            <a:r>
              <a:rPr lang="ru-RU" sz="2000" b="1" dirty="0">
                <a:solidFill>
                  <a:schemeClr val="accent1"/>
                </a:solidFill>
              </a:rPr>
              <a:t>п</a:t>
            </a:r>
            <a:r>
              <a:rPr lang="ru-RU" sz="2000" b="1" dirty="0" smtClean="0">
                <a:solidFill>
                  <a:schemeClr val="accent1"/>
                </a:solidFill>
              </a:rPr>
              <a:t>риказ Министерства образования и молодежной политики Свердловской области </a:t>
            </a:r>
            <a:br>
              <a:rPr lang="ru-RU" sz="2000" b="1" dirty="0" smtClean="0">
                <a:solidFill>
                  <a:schemeClr val="accent1"/>
                </a:solidFill>
              </a:rPr>
            </a:br>
            <a:r>
              <a:rPr lang="ru-RU" sz="2000" b="1" dirty="0" smtClean="0">
                <a:solidFill>
                  <a:schemeClr val="accent1"/>
                </a:solidFill>
              </a:rPr>
              <a:t>от 03.10.2022 № 920-Д «Об организации и проведении муниципального этапа всероссийской олимпиады школьников в Свердловской области в 2022/2023 учебном году»</a:t>
            </a:r>
            <a:endParaRPr lang="ru-RU" sz="2000" b="1" dirty="0">
              <a:solidFill>
                <a:schemeClr val="accent1"/>
              </a:solidFill>
            </a:endParaRPr>
          </a:p>
          <a:p>
            <a:pPr algn="just"/>
            <a:endParaRPr lang="ru-RU" sz="20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20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2000" b="1" dirty="0">
              <a:solidFill>
                <a:srgbClr val="002060"/>
              </a:solidFill>
            </a:endParaRPr>
          </a:p>
          <a:p>
            <a:endParaRPr lang="ru-RU" sz="2000" b="1" dirty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endParaRPr lang="ru-RU" sz="2000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838200" y="365125"/>
            <a:ext cx="6203462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Региональный уровень 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5410" y="253043"/>
            <a:ext cx="2328874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883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5410" y="253043"/>
            <a:ext cx="2328874" cy="402371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Организационно-технологические модели утверждаются организатором регионального этапа олимпиады (п. 18 приказа № 678)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313657" y="1590595"/>
            <a:ext cx="4058443" cy="318060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 smtClean="0"/>
              <a:t>Школьный этап</a:t>
            </a:r>
            <a:r>
              <a:rPr lang="ru-RU" sz="1600" dirty="0" smtClean="0"/>
              <a:t> (протокол от 12.09.2022)</a:t>
            </a:r>
            <a:endParaRPr lang="ru-RU" sz="2000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1039813" y="2214725"/>
            <a:ext cx="4332287" cy="4214650"/>
          </a:xfrm>
        </p:spPr>
        <p:txBody>
          <a:bodyPr>
            <a:normAutofit fontScale="92500" lnSpcReduction="20000"/>
          </a:bodyPr>
          <a:lstStyle/>
          <a:p>
            <a:r>
              <a:rPr lang="ru-RU" sz="1600" b="1" dirty="0" err="1" smtClean="0">
                <a:solidFill>
                  <a:schemeClr val="accent1"/>
                </a:solidFill>
              </a:rPr>
              <a:t>Горноуральский</a:t>
            </a:r>
            <a:r>
              <a:rPr lang="ru-RU" sz="1600" b="1" dirty="0" smtClean="0">
                <a:solidFill>
                  <a:schemeClr val="accent1"/>
                </a:solidFill>
              </a:rPr>
              <a:t> ГО</a:t>
            </a:r>
          </a:p>
          <a:p>
            <a:r>
              <a:rPr lang="ru-RU" sz="1600" b="1" dirty="0" err="1" smtClean="0">
                <a:solidFill>
                  <a:schemeClr val="accent1"/>
                </a:solidFill>
              </a:rPr>
              <a:t>Сысертский</a:t>
            </a:r>
            <a:r>
              <a:rPr lang="ru-RU" sz="1600" b="1" dirty="0" smtClean="0">
                <a:solidFill>
                  <a:schemeClr val="accent1"/>
                </a:solidFill>
              </a:rPr>
              <a:t> ГО</a:t>
            </a:r>
          </a:p>
          <a:p>
            <a:r>
              <a:rPr lang="ru-RU" sz="1600" b="1" dirty="0" err="1" smtClean="0">
                <a:solidFill>
                  <a:schemeClr val="accent1"/>
                </a:solidFill>
              </a:rPr>
              <a:t>Таборинский</a:t>
            </a:r>
            <a:r>
              <a:rPr lang="ru-RU" sz="1600" b="1" dirty="0" smtClean="0">
                <a:solidFill>
                  <a:schemeClr val="accent1"/>
                </a:solidFill>
              </a:rPr>
              <a:t> МО</a:t>
            </a:r>
          </a:p>
          <a:p>
            <a:r>
              <a:rPr lang="ru-RU" sz="1600" b="1" dirty="0" err="1" smtClean="0">
                <a:solidFill>
                  <a:schemeClr val="accent2"/>
                </a:solidFill>
              </a:rPr>
              <a:t>Тугулымский</a:t>
            </a:r>
            <a:r>
              <a:rPr lang="ru-RU" sz="1600" b="1" dirty="0" smtClean="0">
                <a:solidFill>
                  <a:schemeClr val="accent2"/>
                </a:solidFill>
              </a:rPr>
              <a:t> ГО</a:t>
            </a:r>
          </a:p>
          <a:p>
            <a:r>
              <a:rPr lang="ru-RU" sz="1600" b="1" dirty="0" err="1" smtClean="0">
                <a:solidFill>
                  <a:schemeClr val="accent1"/>
                </a:solidFill>
              </a:rPr>
              <a:t>Шалинский</a:t>
            </a:r>
            <a:r>
              <a:rPr lang="ru-RU" sz="1600" b="1" dirty="0" smtClean="0">
                <a:solidFill>
                  <a:schemeClr val="accent1"/>
                </a:solidFill>
              </a:rPr>
              <a:t> ГО</a:t>
            </a:r>
          </a:p>
          <a:p>
            <a:r>
              <a:rPr lang="ru-RU" sz="1600" b="1" dirty="0" smtClean="0">
                <a:solidFill>
                  <a:schemeClr val="accent2"/>
                </a:solidFill>
              </a:rPr>
              <a:t>ГО Верхняя Тура</a:t>
            </a:r>
          </a:p>
          <a:p>
            <a:r>
              <a:rPr lang="ru-RU" sz="1600" b="1" dirty="0" smtClean="0">
                <a:solidFill>
                  <a:schemeClr val="accent2"/>
                </a:solidFill>
              </a:rPr>
              <a:t>ГО Нижняя Салда</a:t>
            </a:r>
          </a:p>
          <a:p>
            <a:r>
              <a:rPr lang="ru-RU" sz="1600" b="1" dirty="0" err="1" smtClean="0">
                <a:solidFill>
                  <a:schemeClr val="accent2"/>
                </a:solidFill>
              </a:rPr>
              <a:t>Североуральский</a:t>
            </a:r>
            <a:r>
              <a:rPr lang="ru-RU" sz="1600" b="1" dirty="0" smtClean="0">
                <a:solidFill>
                  <a:schemeClr val="accent2"/>
                </a:solidFill>
              </a:rPr>
              <a:t> ГО</a:t>
            </a:r>
          </a:p>
          <a:p>
            <a:r>
              <a:rPr lang="ru-RU" sz="1600" b="1" dirty="0" smtClean="0">
                <a:solidFill>
                  <a:schemeClr val="accent2"/>
                </a:solidFill>
              </a:rPr>
              <a:t>ГО Среднеуральск</a:t>
            </a:r>
          </a:p>
          <a:p>
            <a:r>
              <a:rPr lang="ru-RU" sz="1600" b="1" dirty="0" smtClean="0">
                <a:solidFill>
                  <a:schemeClr val="accent1"/>
                </a:solidFill>
              </a:rPr>
              <a:t>Верх-Нейвинский ГО</a:t>
            </a:r>
          </a:p>
          <a:p>
            <a:r>
              <a:rPr lang="ru-RU" sz="1600" b="1" dirty="0" err="1" smtClean="0">
                <a:solidFill>
                  <a:schemeClr val="accent1"/>
                </a:solidFill>
              </a:rPr>
              <a:t>Рефтинский</a:t>
            </a:r>
            <a:r>
              <a:rPr lang="ru-RU" sz="1600" b="1" dirty="0" smtClean="0">
                <a:solidFill>
                  <a:schemeClr val="accent1"/>
                </a:solidFill>
              </a:rPr>
              <a:t> ГО</a:t>
            </a:r>
          </a:p>
          <a:p>
            <a:r>
              <a:rPr lang="ru-RU" sz="1600" b="1" dirty="0" smtClean="0">
                <a:solidFill>
                  <a:schemeClr val="accent1"/>
                </a:solidFill>
              </a:rPr>
              <a:t>ГО Староуткинск</a:t>
            </a:r>
          </a:p>
          <a:p>
            <a:r>
              <a:rPr lang="ru-RU" sz="1600" b="1" dirty="0" smtClean="0">
                <a:solidFill>
                  <a:schemeClr val="accent1"/>
                </a:solidFill>
              </a:rPr>
              <a:t>П. Уральский</a:t>
            </a:r>
          </a:p>
          <a:p>
            <a:r>
              <a:rPr lang="ru-RU" sz="1600" b="1" dirty="0" err="1" smtClean="0">
                <a:solidFill>
                  <a:schemeClr val="accent2"/>
                </a:solidFill>
              </a:rPr>
              <a:t>Махневское</a:t>
            </a:r>
            <a:r>
              <a:rPr lang="ru-RU" sz="1600" b="1" dirty="0" smtClean="0">
                <a:solidFill>
                  <a:schemeClr val="accent2"/>
                </a:solidFill>
              </a:rPr>
              <a:t> МО</a:t>
            </a:r>
          </a:p>
          <a:p>
            <a:endParaRPr lang="ru-RU" sz="1600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6677026" y="1409700"/>
            <a:ext cx="4388274" cy="484585"/>
          </a:xfrm>
        </p:spPr>
        <p:txBody>
          <a:bodyPr>
            <a:normAutofit fontScale="85000" lnSpcReduction="10000"/>
          </a:bodyPr>
          <a:lstStyle/>
          <a:p>
            <a:r>
              <a:rPr lang="ru-RU" sz="2000" dirty="0" smtClean="0"/>
              <a:t>Муниципальный этап </a:t>
            </a:r>
            <a:r>
              <a:rPr lang="ru-RU" sz="1900" dirty="0" smtClean="0"/>
              <a:t>(</a:t>
            </a:r>
            <a:r>
              <a:rPr lang="ru-RU" sz="1600" dirty="0" smtClean="0"/>
              <a:t>протокол от 31.10.2022</a:t>
            </a:r>
            <a:r>
              <a:rPr lang="ru-RU" sz="1900" dirty="0" smtClean="0"/>
              <a:t>)</a:t>
            </a:r>
            <a:endParaRPr lang="ru-RU" sz="1900" dirty="0"/>
          </a:p>
        </p:txBody>
      </p:sp>
      <p:sp>
        <p:nvSpPr>
          <p:cNvPr id="10" name="Объект 9"/>
          <p:cNvSpPr>
            <a:spLocks noGrp="1"/>
          </p:cNvSpPr>
          <p:nvPr>
            <p:ph sz="quarter" idx="4"/>
          </p:nvPr>
        </p:nvSpPr>
        <p:spPr>
          <a:xfrm>
            <a:off x="6554789" y="1894285"/>
            <a:ext cx="3327822" cy="4771700"/>
          </a:xfrm>
        </p:spPr>
        <p:txBody>
          <a:bodyPr>
            <a:normAutofit fontScale="85000" lnSpcReduction="20000"/>
          </a:bodyPr>
          <a:lstStyle/>
          <a:p>
            <a:r>
              <a:rPr lang="ru-RU" sz="1500" b="1" dirty="0" err="1" smtClean="0">
                <a:solidFill>
                  <a:schemeClr val="accent1"/>
                </a:solidFill>
              </a:rPr>
              <a:t>Байкаловский</a:t>
            </a:r>
            <a:r>
              <a:rPr lang="ru-RU" sz="1500" b="1" dirty="0" smtClean="0">
                <a:solidFill>
                  <a:schemeClr val="accent1"/>
                </a:solidFill>
              </a:rPr>
              <a:t> МО</a:t>
            </a:r>
          </a:p>
          <a:p>
            <a:r>
              <a:rPr lang="ru-RU" sz="1500" b="1" dirty="0" err="1" smtClean="0">
                <a:solidFill>
                  <a:schemeClr val="accent1"/>
                </a:solidFill>
              </a:rPr>
              <a:t>Богдановичский</a:t>
            </a:r>
            <a:r>
              <a:rPr lang="ru-RU" sz="1500" b="1" dirty="0" smtClean="0">
                <a:solidFill>
                  <a:schemeClr val="accent1"/>
                </a:solidFill>
              </a:rPr>
              <a:t> ГО</a:t>
            </a:r>
          </a:p>
          <a:p>
            <a:r>
              <a:rPr lang="ru-RU" sz="1500" b="1" dirty="0" err="1" smtClean="0">
                <a:solidFill>
                  <a:schemeClr val="accent1"/>
                </a:solidFill>
              </a:rPr>
              <a:t>Верхнесалдинский</a:t>
            </a:r>
            <a:r>
              <a:rPr lang="ru-RU" sz="1500" b="1" dirty="0" smtClean="0">
                <a:solidFill>
                  <a:schemeClr val="accent1"/>
                </a:solidFill>
              </a:rPr>
              <a:t> ГО</a:t>
            </a:r>
          </a:p>
          <a:p>
            <a:r>
              <a:rPr lang="ru-RU" sz="1500" b="1" dirty="0" err="1" smtClean="0">
                <a:solidFill>
                  <a:schemeClr val="accent1"/>
                </a:solidFill>
              </a:rPr>
              <a:t>Гаринский</a:t>
            </a:r>
            <a:r>
              <a:rPr lang="ru-RU" sz="1500" b="1" dirty="0" smtClean="0">
                <a:solidFill>
                  <a:schemeClr val="accent1"/>
                </a:solidFill>
              </a:rPr>
              <a:t> ГО</a:t>
            </a:r>
          </a:p>
          <a:p>
            <a:r>
              <a:rPr lang="ru-RU" sz="1500" b="1" dirty="0" err="1" smtClean="0">
                <a:solidFill>
                  <a:schemeClr val="accent2"/>
                </a:solidFill>
              </a:rPr>
              <a:t>Тугулымский</a:t>
            </a:r>
            <a:r>
              <a:rPr lang="ru-RU" sz="1500" b="1" dirty="0" smtClean="0">
                <a:solidFill>
                  <a:schemeClr val="accent2"/>
                </a:solidFill>
              </a:rPr>
              <a:t> ГО</a:t>
            </a:r>
          </a:p>
          <a:p>
            <a:r>
              <a:rPr lang="ru-RU" sz="1500" b="1" dirty="0" smtClean="0">
                <a:solidFill>
                  <a:schemeClr val="accent1"/>
                </a:solidFill>
              </a:rPr>
              <a:t>Березовский ГО</a:t>
            </a:r>
          </a:p>
          <a:p>
            <a:r>
              <a:rPr lang="ru-RU" sz="1500" b="1" dirty="0" smtClean="0">
                <a:solidFill>
                  <a:schemeClr val="accent1"/>
                </a:solidFill>
              </a:rPr>
              <a:t>ГО Верхний Тагил</a:t>
            </a:r>
          </a:p>
          <a:p>
            <a:r>
              <a:rPr lang="ru-RU" sz="1500" b="1" dirty="0" smtClean="0">
                <a:solidFill>
                  <a:schemeClr val="accent2"/>
                </a:solidFill>
              </a:rPr>
              <a:t>ГО Верхняя Тура</a:t>
            </a:r>
          </a:p>
          <a:p>
            <a:r>
              <a:rPr lang="ru-RU" sz="1500" b="1" dirty="0" smtClean="0">
                <a:solidFill>
                  <a:schemeClr val="accent1"/>
                </a:solidFill>
              </a:rPr>
              <a:t>ГО Дегтярск</a:t>
            </a:r>
          </a:p>
          <a:p>
            <a:r>
              <a:rPr lang="ru-RU" sz="1500" b="1" dirty="0" smtClean="0">
                <a:solidFill>
                  <a:schemeClr val="accent2"/>
                </a:solidFill>
              </a:rPr>
              <a:t>ГО Нижняя Салда</a:t>
            </a:r>
          </a:p>
          <a:p>
            <a:r>
              <a:rPr lang="ru-RU" sz="1500" b="1" dirty="0" smtClean="0">
                <a:solidFill>
                  <a:schemeClr val="accent1"/>
                </a:solidFill>
              </a:rPr>
              <a:t>ГО Полевской</a:t>
            </a:r>
          </a:p>
          <a:p>
            <a:r>
              <a:rPr lang="ru-RU" sz="1500" b="1" dirty="0" err="1" smtClean="0">
                <a:solidFill>
                  <a:schemeClr val="accent2"/>
                </a:solidFill>
              </a:rPr>
              <a:t>Североуральский</a:t>
            </a:r>
            <a:r>
              <a:rPr lang="ru-RU" sz="1500" b="1" dirty="0" smtClean="0">
                <a:solidFill>
                  <a:schemeClr val="accent2"/>
                </a:solidFill>
              </a:rPr>
              <a:t> ГО</a:t>
            </a:r>
          </a:p>
          <a:p>
            <a:r>
              <a:rPr lang="ru-RU" sz="1500" b="1" dirty="0" err="1" smtClean="0">
                <a:solidFill>
                  <a:schemeClr val="accent1"/>
                </a:solidFill>
              </a:rPr>
              <a:t>Серовский</a:t>
            </a:r>
            <a:r>
              <a:rPr lang="ru-RU" sz="1500" b="1" dirty="0" smtClean="0">
                <a:solidFill>
                  <a:schemeClr val="accent1"/>
                </a:solidFill>
              </a:rPr>
              <a:t> ГО</a:t>
            </a:r>
          </a:p>
          <a:p>
            <a:r>
              <a:rPr lang="ru-RU" sz="1500" b="1" dirty="0" smtClean="0">
                <a:solidFill>
                  <a:schemeClr val="accent2"/>
                </a:solidFill>
              </a:rPr>
              <a:t>ГО Среднеуральск</a:t>
            </a:r>
          </a:p>
          <a:p>
            <a:r>
              <a:rPr lang="ru-RU" sz="1500" b="1" dirty="0" smtClean="0">
                <a:solidFill>
                  <a:schemeClr val="accent1"/>
                </a:solidFill>
              </a:rPr>
              <a:t>Малышевский ГО</a:t>
            </a:r>
          </a:p>
          <a:p>
            <a:r>
              <a:rPr lang="ru-RU" sz="1500" b="1" dirty="0" smtClean="0">
                <a:solidFill>
                  <a:schemeClr val="accent1"/>
                </a:solidFill>
              </a:rPr>
              <a:t>ГО Пелым</a:t>
            </a:r>
          </a:p>
          <a:p>
            <a:r>
              <a:rPr lang="ru-RU" sz="1500" b="1" dirty="0" err="1" smtClean="0">
                <a:solidFill>
                  <a:schemeClr val="accent2"/>
                </a:solidFill>
              </a:rPr>
              <a:t>Махневское</a:t>
            </a:r>
            <a:r>
              <a:rPr lang="ru-RU" sz="1500" b="1" dirty="0" smtClean="0">
                <a:solidFill>
                  <a:schemeClr val="accent2"/>
                </a:solidFill>
              </a:rPr>
              <a:t> МО</a:t>
            </a:r>
          </a:p>
          <a:p>
            <a:endParaRPr lang="ru-RU" sz="1500" b="1" dirty="0" smtClean="0">
              <a:solidFill>
                <a:schemeClr val="accent1"/>
              </a:solidFill>
            </a:endParaRPr>
          </a:p>
          <a:p>
            <a:endParaRPr lang="ru-RU" sz="15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610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37701" y="1779323"/>
            <a:ext cx="10515600" cy="45589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Достижение значений показателя «Эффективность системы выявления, поддержки и развития способностей и талантов у детей и молодежи» </a:t>
            </a:r>
            <a:r>
              <a:rPr lang="ru-RU" sz="1800" b="1" dirty="0" smtClean="0">
                <a:solidFill>
                  <a:srgbClr val="002060"/>
                </a:solidFill>
              </a:rPr>
              <a:t>(распоряжение Губернатора Свердловской области от 15.06.2022 № 120-РГ):</a:t>
            </a:r>
          </a:p>
          <a:p>
            <a:pPr marL="0" indent="0" algn="just">
              <a:buNone/>
            </a:pPr>
            <a:endParaRPr lang="ru-RU" sz="2400" b="1" dirty="0">
              <a:solidFill>
                <a:srgbClr val="002060"/>
              </a:solidFill>
            </a:endParaRPr>
          </a:p>
          <a:p>
            <a:pPr algn="just"/>
            <a:r>
              <a:rPr lang="ru-RU" sz="2000" b="1" dirty="0" smtClean="0">
                <a:solidFill>
                  <a:schemeClr val="accent1"/>
                </a:solidFill>
              </a:rPr>
              <a:t>компонент «Доля детей и молодежи, принявших участие в мероприятиях Образовательного центра «Сириус», Фонда «Золотое сечение», «Дворца молодёжи»:</a:t>
            </a:r>
          </a:p>
          <a:p>
            <a:pPr algn="just"/>
            <a:endParaRPr lang="ru-RU" sz="2000" b="1" dirty="0" smtClean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ru-RU" sz="3200" b="1" dirty="0" smtClean="0">
                <a:solidFill>
                  <a:schemeClr val="accent2"/>
                </a:solidFill>
              </a:rPr>
              <a:t>             7-9%                                             10-12%</a:t>
            </a:r>
          </a:p>
          <a:p>
            <a:pPr marL="0" indent="0" algn="just">
              <a:buNone/>
            </a:pPr>
            <a:endParaRPr lang="ru-RU" sz="20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2000" b="1" dirty="0">
              <a:solidFill>
                <a:srgbClr val="002060"/>
              </a:solidFill>
            </a:endParaRPr>
          </a:p>
          <a:p>
            <a:endParaRPr lang="ru-RU" sz="2000" b="1" dirty="0">
              <a:solidFill>
                <a:srgbClr val="002060"/>
              </a:solidFill>
            </a:endParaRPr>
          </a:p>
          <a:p>
            <a:pPr>
              <a:buFontTx/>
              <a:buChar char="-"/>
            </a:pPr>
            <a:endParaRPr lang="ru-RU" sz="2000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838200" y="365125"/>
            <a:ext cx="6203462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Региональный уровень 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5410" y="253043"/>
            <a:ext cx="2328874" cy="40237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001" y="4989817"/>
            <a:ext cx="1962150" cy="4476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9215" y="5476898"/>
            <a:ext cx="2533650" cy="82843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7265" y="4161994"/>
            <a:ext cx="972386" cy="148210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31549" y="4805361"/>
            <a:ext cx="1281093" cy="155918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83461" y="4201805"/>
            <a:ext cx="1029575" cy="156812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88113" y="4888023"/>
            <a:ext cx="1956986" cy="45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9813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366</Words>
  <Application>Microsoft Office PowerPoint</Application>
  <PresentationFormat>Широкоэкранный</PresentationFormat>
  <Paragraphs>63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Microsoft Sans Serif</vt:lpstr>
      <vt:lpstr>Тема Office</vt:lpstr>
      <vt:lpstr>Презентация PowerPoint</vt:lpstr>
      <vt:lpstr>Федеральный уровень </vt:lpstr>
      <vt:lpstr>Региональный уровень </vt:lpstr>
      <vt:lpstr>Организационно-технологические модели утверждаются организатором регионального этапа олимпиады (п. 18 приказа № 678)</vt:lpstr>
      <vt:lpstr>Региональный уровень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Бородин Егор</dc:creator>
  <cp:lastModifiedBy>Игнатьева Галина Геннадьевна</cp:lastModifiedBy>
  <cp:revision>72</cp:revision>
  <cp:lastPrinted>2022-11-08T15:24:05Z</cp:lastPrinted>
  <dcterms:created xsi:type="dcterms:W3CDTF">2022-09-22T09:01:50Z</dcterms:created>
  <dcterms:modified xsi:type="dcterms:W3CDTF">2022-11-09T03:28:48Z</dcterms:modified>
</cp:coreProperties>
</file>